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Roboto" panose="02000000000000000000" pitchFamily="2" charset="0"/>
      <p:regular r:id="rId14"/>
    </p:embeddedFont>
    <p:embeddedFont>
      <p:font typeface="Roboto Mono Light" panose="00000009000000000000" pitchFamily="49" charset="0"/>
      <p:regular r:id="rId15"/>
    </p:embeddedFont>
    <p:embeddedFont>
      <p:font typeface="Roboto Mono Medium" panose="020F0502020204030204" pitchFamily="49" charset="0"/>
      <p:regular r:id="rId16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59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90825"/>
            <a:ext cx="119085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Egzersiz Hareketleri Tanıma Sistemi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39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TAHİR TOLU-02210224013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MEHMET GÜLTEKİN-02210224018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Spor videolarındaki hareketlerin otomatik takibi ve dijital fitness uygulamalarında egzersiz tanıma ihtiyacına yönelik bir proje.</a:t>
            </a:r>
            <a:endParaRPr lang="en-US" sz="1750" dirty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DA43E7D5-A058-146D-E9F8-C74CB161BB46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494" y="561380"/>
            <a:ext cx="8268295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Performans Analizi ve Sonuç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4494" y="17094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Image Model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4494" y="2232422"/>
            <a:ext cx="6351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Yüksek Skorlar: "Decline bench press" (%95) ve "Chest fly machine" (%94) gibi ayırt edici pozisyonlarda mükemmele yakın sonuçlar.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4494" y="3069550"/>
            <a:ext cx="6351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Zorlayıcı Sınıflar: "Barbell biceps curl" (%82) gibi benzer kol hareketlerinde beklenen hata payları gözlemlendi.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94" y="3952518"/>
            <a:ext cx="6351746" cy="35728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71780" y="17094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Sequence Model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71780" y="2232422"/>
            <a:ext cx="6351746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 bazlı değerlendirmede, hareketin başlangıç ve bitiş anları analiz edilerek, durağan görsellerde yapılamayan ayırt etme işlemleri daha kararlı hale getirildi.</a:t>
            </a:r>
            <a:endParaRPr lang="en-US" sz="1600" dirty="0"/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27AACB6C-C50C-0E69-B8CB-690D564B1BEB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9980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700"/>
              </a:lnSpc>
              <a:buNone/>
            </a:pPr>
            <a:r>
              <a:rPr lang="en-US" sz="133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Teşekkürler!</a:t>
            </a:r>
            <a:endParaRPr lang="en-US" sz="13350" dirty="0"/>
          </a:p>
        </p:txBody>
      </p:sp>
      <p:sp>
        <p:nvSpPr>
          <p:cNvPr id="3" name="Text 1"/>
          <p:cNvSpPr/>
          <p:nvPr/>
        </p:nvSpPr>
        <p:spPr>
          <a:xfrm>
            <a:off x="793790" y="51665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Katılımınız ve değerli zamanınız için teşekkür ederiz. </a:t>
            </a:r>
            <a:endParaRPr lang="en-US" sz="1750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7CC5FC11-50EB-562D-16B8-144C06C388D4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18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Problem ve Amaç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" name="Shape 2"/>
          <p:cNvSpPr/>
          <p:nvPr/>
        </p:nvSpPr>
        <p:spPr>
          <a:xfrm>
            <a:off x="763310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1142524" y="2398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Problem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888456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Spor videolarında manuel takip zorluğu ve dijital uygulamalarda otomatik tanıma ihtiyacı.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405645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Dijital fitness uygulamalarında otomatik egzersiz tanıma ihtiyacı.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9" name="Shape 7"/>
          <p:cNvSpPr/>
          <p:nvPr/>
        </p:nvSpPr>
        <p:spPr>
          <a:xfrm>
            <a:off x="5186482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5565696" y="2398038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Neden Sınıflandırma?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2888456"/>
            <a:ext cx="3590330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"Yanlış form" kavramı, literatürde çok geniş ve öznel bir alandır. Bir kişinin postür bozukluğu, esneklik seviyesi veya boy-kilo oranı, "yanlış"ın tanımını kişiden kişiye değiştirmektedir. Piyasada 22 farklı egzersiz için her vücut tipine uygun, etiketlenmiş ve güvenilir bir "yanlış form" veri seti bulunmamaktadır.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140744"/>
            <a:ext cx="4196358" cy="4996934"/>
          </a:xfrm>
          <a:prstGeom prst="roundRect">
            <a:avLst>
              <a:gd name="adj" fmla="val 3486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3" name="Shape 11"/>
          <p:cNvSpPr/>
          <p:nvPr/>
        </p:nvSpPr>
        <p:spPr>
          <a:xfrm>
            <a:off x="9609653" y="2140744"/>
            <a:ext cx="121920" cy="499693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2"/>
          <p:cNvSpPr/>
          <p:nvPr/>
        </p:nvSpPr>
        <p:spPr>
          <a:xfrm>
            <a:off x="9988868" y="2398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 Amacı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2888456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22 farklı egzersiz türünü videolardan otomatik sınıflandırmak. Form analizi ve tekrar sayımı için yüksek doğruluklu bir temel model oluşturmak.</a:t>
            </a:r>
            <a:endParaRPr lang="en-US" sz="1750" dirty="0"/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7BEB9361-652D-E7A0-7D2B-7B09BDED4D3F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8280" y="416719"/>
            <a:ext cx="5207794" cy="471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Kullanılan Teknolojiler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80" y="1190268"/>
            <a:ext cx="377309" cy="3773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94184" y="1279803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PyTorch 2.4.0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094184" y="1606153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tasarımı ve GPU destekli hızlı eğitim için kullanıldı.</a:t>
            </a:r>
            <a:endParaRPr lang="en-US" sz="1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498" y="1190268"/>
            <a:ext cx="377309" cy="3773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75402" y="1279803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MediaPipe 0.10.9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7975402" y="1606153"/>
            <a:ext cx="6126718" cy="482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İnsan vücudundaki 33 kritik noktayı (landmark) saniyeler içinde tespit etmek için tercih edildi. Işık ve arka plandan bağımsız, stabil iskelet yapısı sunar.</a:t>
            </a:r>
            <a:endParaRPr lang="en-US" sz="11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80" y="2390894"/>
            <a:ext cx="377309" cy="3773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4184" y="2480429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OpenCV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094184" y="2806779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Videoların okunması, karelere bölünmesi ve görselleştirilmesi.</a:t>
            </a:r>
            <a:endParaRPr lang="en-US" sz="11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9498" y="2390894"/>
            <a:ext cx="377309" cy="3773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75402" y="2480429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NumPy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7975402" y="2806779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132 boyutlu vücut koordinat verilerinin matematiksel olarak işlenmesi.</a:t>
            </a:r>
            <a:endParaRPr lang="en-US" sz="11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80" y="3350062"/>
            <a:ext cx="377309" cy="37730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94184" y="3439597"/>
            <a:ext cx="1886783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Scikit-learn</a:t>
            </a:r>
            <a:endParaRPr lang="en-US" sz="1450" dirty="0"/>
          </a:p>
        </p:txBody>
      </p:sp>
      <p:sp>
        <p:nvSpPr>
          <p:cNvPr id="17" name="Text 10"/>
          <p:cNvSpPr/>
          <p:nvPr/>
        </p:nvSpPr>
        <p:spPr>
          <a:xfrm>
            <a:off x="1094184" y="3765947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Verilerin eğitim/test olarak bölünmesi ve başarı metriklerinin hesaplanması.</a:t>
            </a:r>
            <a:endParaRPr lang="en-US" sz="11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9498" y="3350062"/>
            <a:ext cx="377309" cy="37730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975402" y="3439597"/>
            <a:ext cx="2263616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Matplotlib &amp; Seaborn</a:t>
            </a:r>
            <a:endParaRPr lang="en-US" sz="1450" dirty="0"/>
          </a:p>
        </p:txBody>
      </p:sp>
      <p:sp>
        <p:nvSpPr>
          <p:cNvPr id="20" name="Text 12"/>
          <p:cNvSpPr/>
          <p:nvPr/>
        </p:nvSpPr>
        <p:spPr>
          <a:xfrm>
            <a:off x="7975402" y="3765947"/>
            <a:ext cx="612671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Eğitim sürecindeki kayıp grafiklerinin ve karmaşıklık matrisinin oluşturulması.</a:t>
            </a:r>
            <a:endParaRPr lang="en-US" sz="115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8280" y="4346972"/>
            <a:ext cx="3880723" cy="2898696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88624" y="4346972"/>
            <a:ext cx="3934182" cy="2918817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7088624" y="7435572"/>
            <a:ext cx="7020997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150" dirty="0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E40A7FE4-EDD5-CB6C-2888-D438972732CD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355"/>
            <a:ext cx="8466534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Toplama ve Organizasyon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5683" y="1688425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Kaggle Veri Seti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05683" y="2205038"/>
            <a:ext cx="6363653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Geniş kapsamlı, açık kaynaklı egzersiz videoları veri seti kullanıldı. Toplamda 22 farklı egzersiz sınıfı (Üst vücut, Alt vücut, Core ve İzolasyon hareketleri) sisteme dahil edildi.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5683" y="3353753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barbell biceps curl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5683" y="374665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bench press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5683" y="413956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chest fly machine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5683" y="4532471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deadlift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5683" y="4925378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decline bench press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05683" y="531828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hammer curl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5683" y="571119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hip thrust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05683" y="610409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incline bench press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05683" y="6497002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 pulldown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05683" y="688990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lateral raise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05683" y="728281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 extension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568684" y="166830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 raises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568684" y="206121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plank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568684" y="245411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pull Up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568684" y="2847023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push-up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568684" y="3239929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romanian deadlift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68684" y="3632835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russian twist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68684" y="4025741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shoulder press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568684" y="4418648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squat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568684" y="4811554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bar row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68684" y="5204460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tricep dips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568684" y="5597366"/>
            <a:ext cx="636365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tricep Pushdown</a:t>
            </a:r>
            <a:endParaRPr lang="en-US" sz="1550" dirty="0"/>
          </a:p>
        </p:txBody>
      </p:sp>
      <p:sp>
        <p:nvSpPr>
          <p:cNvPr id="27" name="Dikdörtgen 26">
            <a:extLst>
              <a:ext uri="{FF2B5EF4-FFF2-40B4-BE49-F238E27FC236}">
                <a16:creationId xmlns:a16="http://schemas.microsoft.com/office/drawing/2014/main" id="{B301155A-774D-905A-E955-11A028E26833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570" y="2461260"/>
            <a:ext cx="3985260" cy="33070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227427"/>
            <a:ext cx="6124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Seti Mimarisi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Modelin eğitim ve test süreçleri için veriler sistematik bir klasör yapısına dönüştürüldü.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2332"/>
            <a:ext cx="6441400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İşleme Aşamaları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68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68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715685" y="1980486"/>
            <a:ext cx="352663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Hazırlama ve Bölme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5685" y="2422565"/>
            <a:ext cx="426339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Ham videolar %70 Eğitim, %30 Test olarak ayrıldı. Random Seed (42) ile tekrarlanabilirlik sağlandı. Videolar saniyede 6 kare (FPS) (maks. 400 frame) olacak şekilde örneklendi.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8350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350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5183505" y="1980486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Özellik Çıkarımı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183505" y="2422565"/>
            <a:ext cx="426339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MediaPipe Pose ile her kareden 33 vücut eklem noktası tespit edildi. Her nokta için (x, y, z) koordinatları ve görünürlük skoru alınarak 132 boyutlu özellik vektörü oluşturuldu.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51325" y="1508046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51325" y="1832610"/>
            <a:ext cx="4263390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Text 11"/>
          <p:cNvSpPr/>
          <p:nvPr/>
        </p:nvSpPr>
        <p:spPr>
          <a:xfrm>
            <a:off x="9651325" y="1980486"/>
            <a:ext cx="255615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Veri Ön İşleme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651325" y="2422565"/>
            <a:ext cx="4263390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Normalizasyon: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Koordinatlar 0-1 aralığına normalize edilerek modelin daha hızlı öğrenmesi sağlandı.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651325" y="3475673"/>
            <a:ext cx="426339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Zaman Serisi Hazırlığı: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Videolar için </a:t>
            </a: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Sliding Window (60 frame)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tekniği kullanıldı. Kısa videolar için "Zero-padding" uygulandı.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51325" y="4855964"/>
            <a:ext cx="4263390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Etiketleme: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22 egzersiz ismi LabelEncoder ile sayısal değerlere (0-21) dönüştürüldü.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5685" y="5868114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5685" y="6192679"/>
            <a:ext cx="13199031" cy="2286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7"/>
          <p:cNvSpPr/>
          <p:nvPr/>
        </p:nvSpPr>
        <p:spPr>
          <a:xfrm>
            <a:off x="715685" y="6340554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Augmentation: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Yapılmadı; çünkü MediaPipe iskelet verisi mesafe ve açı değişimlerine karşı halihazırda dayanıklıdır.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5685" y="6739295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 Veri: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Ek özellik (açı, hız vb.) hesaplanmadan, sadece ham koordinatların model başarısı üzerindeki etkisi ölçülmek istendi.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5685" y="7189113"/>
            <a:ext cx="1319903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875DE9A9-1563-683D-D3C6-4E7709D88CE7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098" y="466368"/>
            <a:ext cx="4229576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Mimarileri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2098" y="1417796"/>
            <a:ext cx="279177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Image Classifier (MLP)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2098" y="1851184"/>
            <a:ext cx="6516767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Girdi: 132 boyutlu tekil vücut koordinatları. Yapı: 3 gizli katman (256, 128, 64 nöron) + ReLU Aktivasyonu. Regülarizasyon: %30 Dropout. Odak Noktası: Hareketin anlık pozisyonundan sınıflandırma.</a:t>
            </a: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8" y="2853333"/>
            <a:ext cx="4304824" cy="47196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29155" y="1417796"/>
            <a:ext cx="3299341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Sequence Classifier (LSTM)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29155" y="1851184"/>
            <a:ext cx="6516767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Girdi: 60 frame uzunluğunda ardışık koordinat dizileri (60 x 132). Yapı: 2 katmanlı LSTM (128 birim) + Tam Bağlantılı katman. Odak Noktası: Hareketin zamansal akışını ve hızını analiz etmek.</a:t>
            </a:r>
            <a:endParaRPr lang="en-US" sz="13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9155" y="2853333"/>
            <a:ext cx="4661892" cy="2525911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918404FB-ACB0-AA7F-F31E-CC0504BBAE23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024" y="886182"/>
            <a:ext cx="6852047" cy="509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Eğitim Süreci ve Stratejiler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1024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2"/>
          <p:cNvSpPr/>
          <p:nvPr/>
        </p:nvSpPr>
        <p:spPr>
          <a:xfrm>
            <a:off x="73413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8680" y="2020014"/>
            <a:ext cx="220266" cy="2202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34139" y="2538055"/>
            <a:ext cx="2079546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Hiperparametreler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34139" y="2890838"/>
            <a:ext cx="4061103" cy="1044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Optimizer: Adam. Loss Fonksiyonu: CrossEntropyLoss. Dinamik Öğrenme: ReduceLROnPlateau ile öğrenme oranı otomatik azaltıldı. Eğitim Süresi: 50 Epoch, %20 doğrulama(Validation).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121473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Shape 6"/>
          <p:cNvSpPr/>
          <p:nvPr/>
        </p:nvSpPr>
        <p:spPr>
          <a:xfrm>
            <a:off x="528458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19130" y="2020014"/>
            <a:ext cx="220266" cy="22026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84589" y="2538055"/>
            <a:ext cx="2039660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Eğitim Döngüsü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284589" y="2890838"/>
            <a:ext cx="4061103" cy="783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DataLoader ile veriler GPU'ya yüklendi. Ağırlıklar her iterasyonda güncellendi. En düşük hata oranına sahip "Best Model" kaydedildi.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9671923" y="1722358"/>
            <a:ext cx="4387334" cy="2376011"/>
          </a:xfrm>
          <a:prstGeom prst="roundRect">
            <a:avLst>
              <a:gd name="adj" fmla="val 1030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0"/>
          <p:cNvSpPr/>
          <p:nvPr/>
        </p:nvSpPr>
        <p:spPr>
          <a:xfrm>
            <a:off x="9835039" y="1885474"/>
            <a:ext cx="489466" cy="489466"/>
          </a:xfrm>
          <a:prstGeom prst="roundRect">
            <a:avLst>
              <a:gd name="adj" fmla="val 18679715"/>
            </a:avLst>
          </a:prstGeom>
          <a:solidFill>
            <a:srgbClr val="DCFF50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69579" y="2020014"/>
            <a:ext cx="220266" cy="22026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35039" y="2538055"/>
            <a:ext cx="2039660" cy="254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Gözlemler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9835039" y="2890838"/>
            <a:ext cx="4061103" cy="783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 Model: Hızlı yüksek doğruluk, Dropout ile overfitting önlendi. Sequence Model: Zaman içindeki değişimleri öğrenerek video tahmin kararlılığı arttı.</a:t>
            </a:r>
            <a:endParaRPr lang="en-US" sz="12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9258" y="4389001"/>
            <a:ext cx="5570696" cy="1958102"/>
          </a:xfrm>
          <a:prstGeom prst="rect">
            <a:avLst/>
          </a:prstGeom>
        </p:spPr>
      </p:pic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0446" y="4389001"/>
            <a:ext cx="5570696" cy="1958102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71024" y="6637734"/>
            <a:ext cx="13488353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tr-TR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                                           </a:t>
            </a:r>
            <a:r>
              <a:rPr lang="en-US" sz="1250" b="1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Şekil</a:t>
            </a:r>
            <a:r>
              <a:rPr lang="en-US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1</a:t>
            </a: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.image_classifier_training_curves                                                                                        </a:t>
            </a:r>
            <a:r>
              <a:rPr lang="tr-TR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</a:t>
            </a:r>
            <a:r>
              <a:rPr lang="en-US" sz="1250" b="1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Şekil</a:t>
            </a:r>
            <a:r>
              <a:rPr lang="en-US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2.</a:t>
            </a: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sequence_classifier_training_curves</a:t>
            </a:r>
            <a:endParaRPr lang="en-US" sz="1250" dirty="0"/>
          </a:p>
        </p:txBody>
      </p:sp>
      <p:sp>
        <p:nvSpPr>
          <p:cNvPr id="21" name="Text 14"/>
          <p:cNvSpPr/>
          <p:nvPr/>
        </p:nvSpPr>
        <p:spPr>
          <a:xfrm>
            <a:off x="571024" y="7082314"/>
            <a:ext cx="13488353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96E9B460-29BF-BB12-7077-9387A7F4B2E8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412" y="493752"/>
            <a:ext cx="9156025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Model Performansı ve Değerlendirme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8412" y="1324094"/>
            <a:ext cx="133735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Modellerimiz sadece genel doğruluk (Accuracy) ile değil, dengeli bir değerlendirme için Precision, Recall, F1-Score ve Confusion Matrix ile ölçüldü.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28412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830818" y="2015609"/>
            <a:ext cx="2423041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Precision &amp; Recall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30818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Modelin tahminlerinin doğruluğu ve gerçek pozitifleri yakalama yeteneği.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5146119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8" name="Text 6"/>
          <p:cNvSpPr/>
          <p:nvPr/>
        </p:nvSpPr>
        <p:spPr>
          <a:xfrm>
            <a:off x="5348526" y="201560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F1-Score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48526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Dengesiz veri setlerinde en güvenilir başarı göstergesi.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9663827" y="1813203"/>
            <a:ext cx="4338161" cy="1367314"/>
          </a:xfrm>
          <a:prstGeom prst="roundRect">
            <a:avLst>
              <a:gd name="adj" fmla="val 1970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1" name="Text 9"/>
          <p:cNvSpPr/>
          <p:nvPr/>
        </p:nvSpPr>
        <p:spPr>
          <a:xfrm>
            <a:off x="9866233" y="201560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Confusion Matrix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66233" y="2403753"/>
            <a:ext cx="393334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22 sınıf arasındaki hata dağılımını analiz etmek için kullanıldı.</a:t>
            </a:r>
            <a:endParaRPr lang="en-US" sz="14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3584377"/>
            <a:ext cx="4508659" cy="3936087"/>
          </a:xfrm>
          <a:prstGeom prst="rect">
            <a:avLst/>
          </a:prstGeom>
        </p:spPr>
      </p:pic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776" y="3584377"/>
            <a:ext cx="4578548" cy="3953470"/>
          </a:xfrm>
          <a:prstGeom prst="rect">
            <a:avLst/>
          </a:prstGeom>
        </p:spPr>
      </p:pic>
      <p:sp>
        <p:nvSpPr>
          <p:cNvPr id="15" name="Dikdörtgen 14">
            <a:extLst>
              <a:ext uri="{FF2B5EF4-FFF2-40B4-BE49-F238E27FC236}">
                <a16:creationId xmlns:a16="http://schemas.microsoft.com/office/drawing/2014/main" id="{D34D8B0F-9A5D-6A30-067E-40895F3D01EE}"/>
              </a:ext>
            </a:extLst>
          </p:cNvPr>
          <p:cNvSpPr/>
          <p:nvPr/>
        </p:nvSpPr>
        <p:spPr>
          <a:xfrm>
            <a:off x="12590790" y="7527072"/>
            <a:ext cx="1928098" cy="591015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850</Words>
  <Application>Microsoft Office PowerPoint</Application>
  <PresentationFormat>Özel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6" baseType="lpstr">
      <vt:lpstr>Roboto Mono Medium</vt:lpstr>
      <vt:lpstr>Roboto</vt:lpstr>
      <vt:lpstr>Roboto Mono Light</vt:lpstr>
      <vt:lpstr>Arial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Tahir Tolu</cp:lastModifiedBy>
  <cp:revision>2</cp:revision>
  <dcterms:created xsi:type="dcterms:W3CDTF">2025-12-22T21:02:12Z</dcterms:created>
  <dcterms:modified xsi:type="dcterms:W3CDTF">2025-12-22T21:07:56Z</dcterms:modified>
</cp:coreProperties>
</file>